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93" r:id="rId9"/>
    <p:sldId id="264" r:id="rId10"/>
    <p:sldId id="265" r:id="rId11"/>
    <p:sldId id="266" r:id="rId12"/>
    <p:sldId id="268" r:id="rId13"/>
    <p:sldId id="295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00"/>
    <a:srgbClr val="FFF300"/>
    <a:srgbClr val="F4FC00"/>
    <a:srgbClr val="1AA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5"/>
    <p:restoredTop sz="94315"/>
  </p:normalViewPr>
  <p:slideViewPr>
    <p:cSldViewPr snapToGrid="0">
      <p:cViewPr varScale="1">
        <p:scale>
          <a:sx n="95" d="100"/>
          <a:sy n="95" d="100"/>
        </p:scale>
        <p:origin x="216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D067E-5E3C-AC4B-95F8-13661677DF5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654D5-C968-AE44-A1E8-5EE9CCFB6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7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senso del mio argomento è che </a:t>
            </a:r>
            <a:r>
              <a:rPr lang="it-IT" b="1" dirty="0"/>
              <a:t>sbaglia</a:t>
            </a:r>
            <a:r>
              <a:rPr lang="it-IT" dirty="0"/>
              <a:t> chi tratta il tema della regolazione della disinformazione al pari degli altri meccanismi con cui tradizionalmente si è limitata (anche legittimamente) la libertà di espressione.</a:t>
            </a:r>
            <a:br>
              <a:rPr lang="it-IT" dirty="0"/>
            </a:br>
            <a:r>
              <a:rPr lang="it-IT" dirty="0"/>
              <a:t>Non è questione di trovare il giusto mezzo, la soluzione per mettere in equilibrio le due esigenze. La disinformazione è incompatibile con la libertà di espressione.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20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45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15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38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38DC4-DF3F-8C6A-B2E2-C0C95586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ED2828C-D11A-46E3-400C-08A545D69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49D38CE-545A-8333-9891-2B86D170D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9FC2BF-676F-43C4-F011-7B8C43DD8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92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7C93C-A908-3ABA-4B12-5AAD73C6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095283-0DF2-835E-F561-91F4C0772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3C4EC1-2DE4-B1C8-D9DE-F2E076D0C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A60EF0-2964-F6EF-74B4-953D6C64C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3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0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54D5-C968-AE44-A1E8-5EE9CCFB6B7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30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F8B62-FD69-4B85-8094-814329DE1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68D413-1F3E-1AA0-FEE8-888A1753D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B06122-EE16-0013-4ABB-01943081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CD141-FB7A-38C1-2CA3-B5CF2615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10518D-4EB8-4B32-7CF0-CE844A04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01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73109-175E-920F-FAAE-60D99AFF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F50763-4EF2-143C-1841-8E0803F7E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35F078-DEB5-D23A-E095-DC3C8AC8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80097B-90DC-B81B-E0FB-770714AB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513799-E208-1CBD-3D46-2089CB0F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8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13E0D0-A8B6-D4CC-0753-7FBA86982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F0CB51-4785-7365-112E-93A74F266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8F5C8B-15CB-84C4-A825-C2DC6897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A94D1-E6BB-9CDC-E2C2-E339B252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D9B615-E5C7-6609-3167-1B0A6061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6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99EA1-F06A-CC99-9CD5-60F35BE3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1DE28F-182D-D42A-3733-CCACC3E7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DECFE6-79B4-B08F-EB98-7CBD17E0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E86C63-D7BE-E7F8-9E14-5CF7A899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6A542C-67F3-EBF1-7F23-3B29952F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7EE85B-29BE-EF62-9952-BB2F24FD82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72" y="0"/>
            <a:ext cx="668160" cy="8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3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25AFAF-DE90-4E2E-6A3B-D76B84D0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BBCE91-1B99-EB33-0509-1275637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76E70A-87F3-04D7-B86B-46707471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B9B16B-23FA-74EB-240A-3DCB53F3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63D277-EE99-51A1-CE84-A89AB8A5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05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D6EDE-C059-B4FF-CFBA-23E12A84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949BDD-A390-3847-A136-1E6633C8A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8B2E30-0FA1-0F58-FBCE-0D4AB3911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D4EA35-6604-8A76-9A98-FE391B7E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EF853A-D5CA-233E-0CC2-95E4B085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6FCE84-DE19-0B67-A80B-5170AADD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3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DF2C1-7318-8AF1-C6DE-765FE46B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35DD1A-46CE-4640-C003-0BA0E76E7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82E4B2-CF93-312A-804B-ED143EC5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FC9810-0EC1-D1D4-4C21-4C1C9DD85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26E44E-A6F4-DEA2-965B-6B121B82A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0315BF-853C-81B7-24DE-6CBD0D2E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CEAA13-FF06-7ED0-2FCC-F43CB895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C5974F5-97F6-F4E9-4EA0-922EB6AE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E0F023E-34D4-B69B-3FBC-A2A69D9172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72" y="0"/>
            <a:ext cx="668160" cy="81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69B30-2929-9CD5-B33F-6EA67BDB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E922A8-B7DC-CCF2-2C2B-93077EC8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4957C49-269F-DD31-6583-4145D1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8C4164-0645-0D33-1BC6-2F037074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0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2F6A16-9080-2255-4360-E6144347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9B1953-58CB-77C3-E1EE-8F14BE6A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370C57-68BC-E1BB-9D4D-B00B0211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2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5857DF-FE12-BE56-EB19-9AC46BEE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14402-59D7-E4B1-18D8-D1F9B6AA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1F5551-9CAC-A956-B9DF-8298ECEE9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6D67A9-1703-6B96-55E9-121039E2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7CDD88-31B3-5A39-1692-D796E869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C1EB95-4FAB-EA18-9DD0-797D7E0D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3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9722E-4E7B-C674-A013-9119A900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4C92CE-A95D-877E-E2E3-37A1BDFA9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8EC0D1-B0A1-FDF1-3107-F234B3C8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648C1-466D-85B6-1B14-4E8D0987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F0852D-FAAC-7D40-ED9F-314E2A36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3404B4-A20A-0389-6670-0041E7B7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98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5601EC-A341-7C85-31C6-0A310A08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BD0A27-9553-94AE-3FF0-5E9C139D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E1C1B8-053A-6882-55A8-95D30D7A6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188C-2148-4848-9770-4E54FAB1E0EA}" type="datetimeFigureOut">
              <a:rPr lang="it-IT" smtClean="0"/>
              <a:t>25/10/24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0E24C6-35FD-444D-D17A-97C016D4F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CF1473-7EF6-4628-6AA5-9C12245DE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03B9-6EA4-ED47-A667-6F2AE9C3C2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33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F0B5AD15-99D8-9C67-F9BD-BF7CAD4BB9A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algn="ctr"/>
            <a:r>
              <a:rPr lang="it-IT" sz="4800" dirty="0"/>
              <a:t>Disinformazione</a:t>
            </a:r>
            <a:br>
              <a:rPr lang="it-IT" sz="4800" dirty="0"/>
            </a:br>
            <a:r>
              <a:rPr lang="it-IT" sz="4800" dirty="0"/>
              <a:t>contro</a:t>
            </a:r>
            <a:br>
              <a:rPr lang="it-IT" sz="4800" dirty="0"/>
            </a:br>
            <a:r>
              <a:rPr lang="it-IT" sz="4800" dirty="0"/>
              <a:t>Libertà di espressione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5098FC2D-C9BE-D1B9-3FC7-4075236266AC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it-IT"/>
            </a:br>
            <a:r>
              <a:rPr lang="it-IT"/>
              <a:t>EMD 2024 – Montesilvano, 27 ottobre 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23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12490-1122-62BF-5589-235040DD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81155" cy="1325563"/>
          </a:xfrm>
        </p:spPr>
        <p:txBody>
          <a:bodyPr>
            <a:normAutofit/>
          </a:bodyPr>
          <a:lstStyle/>
          <a:p>
            <a:r>
              <a:rPr lang="it-IT" dirty="0"/>
              <a:t>Qualcosa è cambiato…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0E29AEA-AEE0-ABF1-B5E8-B5E1AC723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schema tradizionale</a:t>
            </a:r>
          </a:p>
          <a:p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6CB4FBC-7450-1AAB-1AE7-ACDEBB1BCB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+mn-lt"/>
              </a:rPr>
              <a:t>Sono sanzionati </a:t>
            </a:r>
            <a:r>
              <a:rPr lang="it-IT" sz="2400" b="1" dirty="0">
                <a:latin typeface="+mn-lt"/>
              </a:rPr>
              <a:t>danni effettivi/attuali</a:t>
            </a:r>
          </a:p>
          <a:p>
            <a:r>
              <a:rPr lang="it-IT" sz="2400" dirty="0">
                <a:latin typeface="+mn-lt"/>
              </a:rPr>
              <a:t>I danni </a:t>
            </a:r>
            <a:r>
              <a:rPr lang="it-IT" sz="2400" b="1" u="sng" dirty="0">
                <a:latin typeface="+mn-lt"/>
              </a:rPr>
              <a:t>agli interessi pubblici </a:t>
            </a:r>
            <a:br>
              <a:rPr lang="it-IT" sz="2400" dirty="0">
                <a:latin typeface="+mn-lt"/>
              </a:rPr>
            </a:br>
            <a:r>
              <a:rPr lang="it-IT" sz="2400" b="1" dirty="0">
                <a:solidFill>
                  <a:srgbClr val="FF0000"/>
                </a:solidFill>
                <a:latin typeface="+mn-lt"/>
              </a:rPr>
              <a:t>non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sono</a:t>
            </a:r>
            <a:r>
              <a:rPr lang="it-IT" sz="2400" b="1" dirty="0">
                <a:latin typeface="+mn-lt"/>
              </a:rPr>
              <a:t> sanzionati </a:t>
            </a:r>
            <a:r>
              <a:rPr lang="it-IT" sz="2400" dirty="0">
                <a:latin typeface="+mn-lt"/>
              </a:rPr>
              <a:t>se possono essere prodotti da discorsi che si riferiscono a fatti veri</a:t>
            </a:r>
          </a:p>
          <a:p>
            <a:r>
              <a:rPr lang="it-IT" sz="2400" dirty="0">
                <a:latin typeface="+mn-lt"/>
              </a:rPr>
              <a:t>Gli interessi pubblici protetti sono </a:t>
            </a:r>
            <a:r>
              <a:rPr lang="it-IT" sz="2400" b="1" dirty="0">
                <a:latin typeface="+mn-lt"/>
              </a:rPr>
              <a:t>una lista chiusa </a:t>
            </a:r>
            <a:r>
              <a:rPr lang="it-IT" sz="2400" dirty="0">
                <a:latin typeface="+mn-lt"/>
              </a:rPr>
              <a:t>(in particolare dall’art. 10 della Carta CEDU)</a:t>
            </a:r>
          </a:p>
          <a:p>
            <a:endParaRPr lang="it-IT" sz="2400" dirty="0">
              <a:latin typeface="+mn-lt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9A34653-8D0A-42ED-176B-93F2D42BE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«disinformazione»</a:t>
            </a:r>
          </a:p>
          <a:p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CC9F82F-FCE7-6EB8-D1DA-C126B0852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57813" cy="3684588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Sono sanzionati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danni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potenziali/futuri</a:t>
            </a: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danni agli interessi pubblici 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sono sanzionati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anche quando possono essere prodotti da discorsi che si riferiscono a fatti veri</a:t>
            </a: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Gli interessi pubblici protetti sono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una lista aperta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e quelli identificati nella nozione sono fuori dall’elenco dei limiti individuati dall’art. 10 della Carta CEDU</a:t>
            </a:r>
          </a:p>
        </p:txBody>
      </p:sp>
    </p:spTree>
    <p:extLst>
      <p:ext uri="{BB962C8B-B14F-4D97-AF65-F5344CB8AC3E}">
        <p14:creationId xmlns:p14="http://schemas.microsoft.com/office/powerpoint/2010/main" val="196956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15FE77E-DDD6-AB5F-99C7-5C203C0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un nucleo minimo (?)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283F93E-EE07-3ED0-2A05-52AE7C52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it-IT" dirty="0">
                <a:latin typeface="+mn-lt"/>
              </a:rPr>
              <a:t>La tradizionale definizione dei </a:t>
            </a:r>
            <a:r>
              <a:rPr lang="it-IT" b="1" dirty="0">
                <a:latin typeface="+mn-lt"/>
              </a:rPr>
              <a:t>limiti</a:t>
            </a:r>
            <a:r>
              <a:rPr lang="it-IT" dirty="0">
                <a:latin typeface="+mn-lt"/>
              </a:rPr>
              <a:t> alla libertà di espressione </a:t>
            </a:r>
            <a:br>
              <a:rPr lang="it-IT" dirty="0">
                <a:latin typeface="+mn-lt"/>
              </a:rPr>
            </a:br>
            <a:r>
              <a:rPr lang="it-IT" b="1" dirty="0">
                <a:latin typeface="+mn-lt"/>
              </a:rPr>
              <a:t>non ne azzera </a:t>
            </a:r>
            <a:r>
              <a:rPr lang="it-IT" dirty="0">
                <a:latin typeface="+mn-lt"/>
              </a:rPr>
              <a:t>lo spazio di esercizio. </a:t>
            </a:r>
          </a:p>
          <a:p>
            <a:pPr marL="0" indent="0">
              <a:buNone/>
            </a:pPr>
            <a:endParaRPr lang="it-IT" dirty="0">
              <a:latin typeface="+mn-lt"/>
            </a:endParaRPr>
          </a:p>
          <a:p>
            <a:pPr marL="0" indent="0">
              <a:buNone/>
            </a:pPr>
            <a:r>
              <a:rPr lang="it-IT" dirty="0">
                <a:latin typeface="+mn-lt"/>
              </a:rPr>
              <a:t>(2) Inoltre, nello spazio che «residua», l’individuo </a:t>
            </a:r>
            <a:r>
              <a:rPr lang="it-IT" b="1" dirty="0">
                <a:latin typeface="+mn-lt"/>
              </a:rPr>
              <a:t>esercita una libertà costituzionalmente protetta</a:t>
            </a:r>
            <a:r>
              <a:rPr lang="it-IT" dirty="0">
                <a:latin typeface="+mn-lt"/>
              </a:rPr>
              <a:t>: l’esercizio di tale libertà non solo non è impedito, ma </a:t>
            </a:r>
            <a:r>
              <a:rPr lang="it-IT" b="1" u="sng" dirty="0">
                <a:latin typeface="+mn-lt"/>
              </a:rPr>
              <a:t>è protetto dall’ordinamento</a:t>
            </a:r>
            <a:r>
              <a:rPr lang="it-IT" dirty="0">
                <a:latin typeface="+mn-lt"/>
              </a:rPr>
              <a:t>, perché si tratta della manifestazione in concreto di una libertà qualificata come diritto fondamentale della persona 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(che preesiste all’ordinamento giuridico positivo)</a:t>
            </a:r>
          </a:p>
        </p:txBody>
      </p:sp>
    </p:spTree>
    <p:extLst>
      <p:ext uri="{BB962C8B-B14F-4D97-AF65-F5344CB8AC3E}">
        <p14:creationId xmlns:p14="http://schemas.microsoft.com/office/powerpoint/2010/main" val="344205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15FE77E-DDD6-AB5F-99C7-5C203C0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un nucleo minimo (?)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283F93E-EE07-3ED0-2A05-52AE7C52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8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+mn-lt"/>
              </a:rPr>
              <a:t>(1) Lo </a:t>
            </a:r>
            <a:r>
              <a:rPr lang="it-IT" sz="2400" b="1" dirty="0">
                <a:latin typeface="+mn-lt"/>
              </a:rPr>
              <a:t>schema della disinformazione</a:t>
            </a:r>
            <a:r>
              <a:rPr lang="it-IT" sz="2400" dirty="0">
                <a:latin typeface="+mn-lt"/>
              </a:rPr>
              <a:t>, invece, </a:t>
            </a:r>
            <a:r>
              <a:rPr lang="it-IT" sz="2400" b="1" dirty="0">
                <a:latin typeface="+mn-lt"/>
              </a:rPr>
              <a:t>azzera del tutto questo spazio (essenziale) protetto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latin typeface="+mn-lt"/>
              </a:rPr>
              <a:t>(2) Infatti: cosa è «</a:t>
            </a:r>
            <a:r>
              <a:rPr lang="it-IT" sz="2400" b="1" dirty="0">
                <a:latin typeface="+mn-lt"/>
              </a:rPr>
              <a:t>fuorviante</a:t>
            </a:r>
            <a:r>
              <a:rPr lang="it-IT" sz="2400" dirty="0">
                <a:latin typeface="+mn-lt"/>
              </a:rPr>
              <a:t>»? Il margine di apprezzamento soggettivo è amplissimo. Escluso il presupposto del «fatto falso», </a:t>
            </a:r>
            <a:r>
              <a:rPr lang="it-IT" sz="2400" b="1" dirty="0">
                <a:latin typeface="+mn-lt"/>
              </a:rPr>
              <a:t>il margine per l’identificazione di un discorso come fuorviante / ingannevole</a:t>
            </a:r>
            <a:r>
              <a:rPr lang="it-IT" sz="2400" dirty="0">
                <a:latin typeface="+mn-lt"/>
              </a:rPr>
              <a:t> </a:t>
            </a:r>
            <a:r>
              <a:rPr lang="it-IT" sz="2400" b="1" dirty="0">
                <a:latin typeface="+mn-lt"/>
              </a:rPr>
              <a:t>è ampio tanto quanto</a:t>
            </a:r>
            <a:r>
              <a:rPr lang="it-IT" sz="2400" dirty="0">
                <a:latin typeface="+mn-lt"/>
              </a:rPr>
              <a:t> l’esercizio in concreto della </a:t>
            </a:r>
            <a:r>
              <a:rPr lang="it-IT" sz="2400" b="1" dirty="0">
                <a:latin typeface="+mn-lt"/>
              </a:rPr>
              <a:t>libertà di opinione </a:t>
            </a:r>
            <a:r>
              <a:rPr lang="it-IT" sz="2400" dirty="0">
                <a:latin typeface="+mn-lt"/>
              </a:rPr>
              <a:t>(di chi opera l’apprezzamento)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latin typeface="+mn-lt"/>
              </a:rPr>
              <a:t>(3) Tale margine di apprezzamento soggettivo è ulteriormente ampliato dalla </a:t>
            </a:r>
            <a:r>
              <a:rPr lang="it-IT" sz="2400" b="1" dirty="0">
                <a:latin typeface="+mn-lt"/>
              </a:rPr>
              <a:t>postura «preventiva»</a:t>
            </a:r>
            <a:r>
              <a:rPr lang="it-IT" sz="2400" dirty="0">
                <a:latin typeface="+mn-lt"/>
              </a:rPr>
              <a:t> della nozione di disinformazione, che è quella di impedire che circolino «discorsi» perché idonei a produrre (forse, «</a:t>
            </a:r>
            <a:r>
              <a:rPr lang="it-IT" sz="2400" b="1" i="1" dirty="0" err="1">
                <a:latin typeface="+mn-lt"/>
              </a:rPr>
              <a:t>may</a:t>
            </a:r>
            <a:r>
              <a:rPr lang="it-IT" sz="2400" b="1" i="1" dirty="0">
                <a:latin typeface="+mn-lt"/>
              </a:rPr>
              <a:t> cause</a:t>
            </a:r>
            <a:r>
              <a:rPr lang="it-IT" sz="2400" dirty="0">
                <a:latin typeface="+mn-lt"/>
              </a:rPr>
              <a:t>») – </a:t>
            </a:r>
            <a:r>
              <a:rPr lang="it-IT" sz="2400" b="1" dirty="0">
                <a:latin typeface="+mn-lt"/>
              </a:rPr>
              <a:t>nel futuro </a:t>
            </a:r>
            <a:r>
              <a:rPr lang="it-IT" sz="2400" dirty="0">
                <a:latin typeface="+mn-lt"/>
              </a:rPr>
              <a:t>– un «pregiudizio» a certi interessi generali</a:t>
            </a:r>
          </a:p>
        </p:txBody>
      </p:sp>
    </p:spTree>
    <p:extLst>
      <p:ext uri="{BB962C8B-B14F-4D97-AF65-F5344CB8AC3E}">
        <p14:creationId xmlns:p14="http://schemas.microsoft.com/office/powerpoint/2010/main" val="8758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6AF00-ED82-843B-F770-DF8271AD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8323EDA-E5E4-43DE-E242-37D09C5E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quale un nucleo minimo (?)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0957C4F-E279-F0C1-9B0E-24E185E0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8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+mn-lt"/>
              </a:rPr>
              <a:t>(1) Lo </a:t>
            </a:r>
            <a:r>
              <a:rPr lang="it-IT" sz="2400" b="1" dirty="0">
                <a:latin typeface="+mn-lt"/>
              </a:rPr>
              <a:t>schema della disinformazione</a:t>
            </a:r>
            <a:r>
              <a:rPr lang="it-IT" sz="2400" dirty="0">
                <a:latin typeface="+mn-lt"/>
              </a:rPr>
              <a:t>, invece, </a:t>
            </a:r>
            <a:r>
              <a:rPr lang="it-IT" sz="2400" b="1" dirty="0">
                <a:latin typeface="+mn-lt"/>
              </a:rPr>
              <a:t>azzera del tutto questo spazio (essenziale) protetto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latin typeface="+mn-lt"/>
              </a:rPr>
              <a:t>(2) Infatti: cosa è «</a:t>
            </a:r>
            <a:r>
              <a:rPr lang="it-IT" sz="2400" b="1" dirty="0">
                <a:latin typeface="+mn-lt"/>
              </a:rPr>
              <a:t>fuorviante</a:t>
            </a:r>
            <a:r>
              <a:rPr lang="it-IT" sz="2400" dirty="0">
                <a:latin typeface="+mn-lt"/>
              </a:rPr>
              <a:t>»? Il margine di apprezzamento soggettivo è amplissimo. Escluso il presupposto del «fatto falso», </a:t>
            </a:r>
            <a:r>
              <a:rPr lang="it-IT" sz="2400" b="1" dirty="0">
                <a:latin typeface="+mn-lt"/>
              </a:rPr>
              <a:t>il margine per l’identificazione di un discorso come fuorviante / ingannevole</a:t>
            </a:r>
            <a:r>
              <a:rPr lang="it-IT" sz="2400" dirty="0">
                <a:latin typeface="+mn-lt"/>
              </a:rPr>
              <a:t> è ampio tanto quanto l’esercizio in concreto della </a:t>
            </a:r>
            <a:r>
              <a:rPr lang="it-IT" sz="2400" b="1" dirty="0">
                <a:latin typeface="+mn-lt"/>
              </a:rPr>
              <a:t>libertà di opinione </a:t>
            </a:r>
            <a:r>
              <a:rPr lang="it-IT" sz="2400" dirty="0">
                <a:latin typeface="+mn-lt"/>
              </a:rPr>
              <a:t>(di chi opera l’apprezzamento)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latin typeface="+mn-lt"/>
              </a:rPr>
              <a:t>(3) Tale margine di apprezzamento soggettivo è ulteriormente ampliato dalla </a:t>
            </a:r>
            <a:r>
              <a:rPr lang="it-IT" sz="2400" b="1" dirty="0">
                <a:latin typeface="+mn-lt"/>
              </a:rPr>
              <a:t>postura «preventiva»</a:t>
            </a:r>
            <a:r>
              <a:rPr lang="it-IT" sz="2400" dirty="0">
                <a:latin typeface="+mn-lt"/>
              </a:rPr>
              <a:t> della nozione di disinformazione, che è quella di impedire che circolino «discorsi» perché idonei a produrre (forse, «</a:t>
            </a:r>
            <a:r>
              <a:rPr lang="it-IT" sz="2400" b="1" i="1" dirty="0" err="1">
                <a:latin typeface="+mn-lt"/>
              </a:rPr>
              <a:t>may</a:t>
            </a:r>
            <a:r>
              <a:rPr lang="it-IT" sz="2400" b="1" i="1" dirty="0">
                <a:latin typeface="+mn-lt"/>
              </a:rPr>
              <a:t> cause</a:t>
            </a:r>
            <a:r>
              <a:rPr lang="it-IT" sz="2400" dirty="0">
                <a:latin typeface="+mn-lt"/>
              </a:rPr>
              <a:t>») – </a:t>
            </a:r>
            <a:r>
              <a:rPr lang="it-IT" sz="2400" b="1" dirty="0">
                <a:latin typeface="+mn-lt"/>
              </a:rPr>
              <a:t>nel futuro </a:t>
            </a:r>
            <a:r>
              <a:rPr lang="it-IT" sz="2400" dirty="0">
                <a:latin typeface="+mn-lt"/>
              </a:rPr>
              <a:t>– un «pregiudizio» a certi interessi generali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3285A68-6D36-BBF3-311E-CCA4104D9652}"/>
              </a:ext>
            </a:extLst>
          </p:cNvPr>
          <p:cNvSpPr/>
          <p:nvPr/>
        </p:nvSpPr>
        <p:spPr>
          <a:xfrm>
            <a:off x="1970315" y="1483858"/>
            <a:ext cx="7663543" cy="46556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In effetti, qualsiasi discorso – a prescindere dalle sue caratteristiche intrinseche – è suscettibile di essere identificato e qualificato come disinformazione</a:t>
            </a:r>
          </a:p>
        </p:txBody>
      </p:sp>
    </p:spTree>
    <p:extLst>
      <p:ext uri="{BB962C8B-B14F-4D97-AF65-F5344CB8AC3E}">
        <p14:creationId xmlns:p14="http://schemas.microsoft.com/office/powerpoint/2010/main" val="85969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283F93E-EE07-3ED0-2A05-52AE7C52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168"/>
            <a:ext cx="10515600" cy="507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>
                <a:latin typeface="+mn-lt"/>
              </a:rPr>
              <a:t>✓ Il «costrutto» della disinformazione, dunque, </a:t>
            </a:r>
          </a:p>
          <a:p>
            <a:pPr marL="0" indent="0">
              <a:buNone/>
            </a:pPr>
            <a:br>
              <a:rPr lang="it-IT" sz="2400" dirty="0">
                <a:latin typeface="+mn-lt"/>
              </a:rPr>
            </a:br>
            <a:r>
              <a:rPr lang="it-IT" sz="2400" dirty="0">
                <a:latin typeface="+mn-lt"/>
              </a:rPr>
              <a:t>(A) </a:t>
            </a:r>
            <a:r>
              <a:rPr lang="it-IT" sz="2400" b="1" dirty="0">
                <a:latin typeface="+mn-lt"/>
              </a:rPr>
              <a:t>consente di «contrastare» </a:t>
            </a:r>
            <a:r>
              <a:rPr lang="it-IT" sz="2400" dirty="0">
                <a:latin typeface="+mn-lt"/>
              </a:rPr>
              <a:t>(potenzialmente tutti i)</a:t>
            </a:r>
            <a:r>
              <a:rPr lang="it-IT" sz="2400" b="1" dirty="0">
                <a:latin typeface="+mn-lt"/>
              </a:rPr>
              <a:t> discorsi e contenuti, altrimenti leciti </a:t>
            </a:r>
            <a:r>
              <a:rPr lang="it-IT" sz="2400" dirty="0">
                <a:latin typeface="+mn-lt"/>
              </a:rPr>
              <a:t>(e quindi protetti dall’ordinamento, in quanto esercizio in concreto della libertà di espressione) 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latin typeface="+mn-lt"/>
              </a:rPr>
              <a:t>(B) allo scopo di </a:t>
            </a:r>
            <a:r>
              <a:rPr lang="it-IT" sz="2400" b="1" dirty="0">
                <a:latin typeface="+mn-lt"/>
              </a:rPr>
              <a:t>proteggere una serie di beni estranei a quelli che possono giustificare la limitazione della libertà di espressione </a:t>
            </a:r>
            <a:r>
              <a:rPr lang="it-IT" sz="2400" dirty="0">
                <a:latin typeface="+mn-lt"/>
              </a:rPr>
              <a:t>in una società democratica</a:t>
            </a:r>
          </a:p>
          <a:p>
            <a:pPr marL="0" indent="0">
              <a:buNone/>
            </a:pPr>
            <a:endParaRPr lang="it-IT" sz="2400" dirty="0">
              <a:latin typeface="+mn-lt"/>
            </a:endParaRPr>
          </a:p>
          <a:p>
            <a:pPr marL="0" indent="0">
              <a:buNone/>
            </a:pPr>
            <a:r>
              <a:rPr lang="it-IT" sz="2400" dirty="0">
                <a:latin typeface="+mn-lt"/>
              </a:rPr>
              <a:t>(C) e per </a:t>
            </a:r>
            <a:r>
              <a:rPr lang="it-IT" sz="2400" b="1" dirty="0">
                <a:latin typeface="+mn-lt"/>
              </a:rPr>
              <a:t>proteggere questi beni da pregiudizi solo potenziali</a:t>
            </a:r>
            <a:r>
              <a:rPr lang="it-IT" sz="2400" dirty="0">
                <a:latin typeface="+mn-lt"/>
              </a:rPr>
              <a:t>, futuri, che si devono ancora verificare (in base, cioè, a semplici congetture)</a:t>
            </a:r>
          </a:p>
        </p:txBody>
      </p:sp>
    </p:spTree>
    <p:extLst>
      <p:ext uri="{BB962C8B-B14F-4D97-AF65-F5344CB8AC3E}">
        <p14:creationId xmlns:p14="http://schemas.microsoft.com/office/powerpoint/2010/main" val="88132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«the lab-leak </a:t>
            </a:r>
            <a:r>
              <a:rPr lang="it-IT" dirty="0" err="1"/>
              <a:t>hoax</a:t>
            </a:r>
            <a:r>
              <a:rPr lang="it-IT" dirty="0"/>
              <a:t>»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DC215D-2943-B10D-1462-BF45ED58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78" y="1802571"/>
            <a:ext cx="7772400" cy="4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dirty="0" err="1"/>
              <a:t>hoax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2017247-21C8-5F2D-668B-A7C3A0A1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66" y="1690688"/>
            <a:ext cx="3492500" cy="990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F37ED3-E1E9-55CE-5601-A8CF9FDCD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66" y="2417042"/>
            <a:ext cx="8602836" cy="17596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16B4AB7-583A-F3B8-BE64-EF4F10F4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966" y="4201201"/>
            <a:ext cx="9218308" cy="2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dirty="0" err="1"/>
              <a:t>hoax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1E62AA-6F62-4E1B-9C58-2C09E984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6326"/>
            <a:ext cx="5514607" cy="16110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66EA4FF-F675-C1A2-950A-06712A90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03" y="3027406"/>
            <a:ext cx="7772400" cy="34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dirty="0" err="1"/>
              <a:t>hoax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1E62AA-6F62-4E1B-9C58-2C09E984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6326"/>
            <a:ext cx="5514607" cy="16110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FFBFE5-A939-FD70-3925-EEF7E5EE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3210"/>
            <a:ext cx="7772400" cy="30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9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dirty="0" err="1"/>
              <a:t>hoax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1392E1-A01A-84D6-04A4-24F365093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5039"/>
            <a:ext cx="6678706" cy="41878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E42CB1-9E27-EF5A-1738-17F0901B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57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5123B-5F30-B2FC-1828-87E0B2AC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662" y="563857"/>
            <a:ext cx="8656674" cy="1325563"/>
          </a:xfrm>
        </p:spPr>
        <p:txBody>
          <a:bodyPr/>
          <a:lstStyle/>
          <a:p>
            <a:pPr algn="ctr"/>
            <a:r>
              <a:rPr lang="it-IT" b="1" dirty="0"/>
              <a:t>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FB092-E071-3A69-E9C4-50601DD7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083" y="2087489"/>
            <a:ext cx="9611833" cy="34449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/>
              <a:t>un meccanismo (giuridico) che usa il concetto di </a:t>
            </a:r>
            <a:r>
              <a:rPr lang="it-IT" b="1" dirty="0"/>
              <a:t>disinformazione</a:t>
            </a:r>
            <a:br>
              <a:rPr lang="it-IT" dirty="0"/>
            </a:br>
            <a:r>
              <a:rPr lang="it-IT" dirty="0"/>
              <a:t>per determinare quali discorsi sono ammessi/consentiti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u="sng" dirty="0"/>
              <a:t>nega in radice</a:t>
            </a:r>
            <a:r>
              <a:rPr lang="it-IT" dirty="0"/>
              <a:t>, in modo irrimediabile,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u="sng" dirty="0"/>
              <a:t>la libertà di espressione</a:t>
            </a:r>
          </a:p>
        </p:txBody>
      </p:sp>
    </p:spTree>
    <p:extLst>
      <p:ext uri="{BB962C8B-B14F-4D97-AF65-F5344CB8AC3E}">
        <p14:creationId xmlns:p14="http://schemas.microsoft.com/office/powerpoint/2010/main" val="393361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strike="sngStrike" dirty="0" err="1"/>
              <a:t>hoax</a:t>
            </a:r>
            <a:r>
              <a:rPr lang="it-IT" dirty="0"/>
              <a:t> </a:t>
            </a:r>
            <a:r>
              <a:rPr lang="it-IT" dirty="0" err="1"/>
              <a:t>hypotesis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EE9108-C8DB-2DBE-BFB5-C15CDDAA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58" y="2002997"/>
            <a:ext cx="6396681" cy="7294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F6A5D1-3C92-1676-5E98-4C21A1D9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58" y="2732443"/>
            <a:ext cx="7772400" cy="35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strike="sngStrike" dirty="0" err="1"/>
              <a:t>hoax</a:t>
            </a:r>
            <a:r>
              <a:rPr lang="it-IT" dirty="0"/>
              <a:t> </a:t>
            </a:r>
            <a:r>
              <a:rPr lang="it-IT" dirty="0" err="1"/>
              <a:t>hypotesis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3DA299-91A0-E8C5-0890-3A54168F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574800" cy="685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D8B61D-01DA-1D27-5742-725B3D4B4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06809"/>
            <a:ext cx="8784399" cy="31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5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lab-leak </a:t>
            </a:r>
            <a:r>
              <a:rPr lang="it-IT" strike="sngStrike" dirty="0" err="1"/>
              <a:t>hoax</a:t>
            </a:r>
            <a:r>
              <a:rPr lang="it-IT" dirty="0"/>
              <a:t> </a:t>
            </a:r>
            <a:r>
              <a:rPr lang="it-IT" dirty="0" err="1"/>
              <a:t>hypotesis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83C8251-F972-D537-A140-DC5D0680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629400" cy="546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9CC89C-AE40-C5B0-2898-1A2B2451A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1857"/>
            <a:ext cx="1231900" cy="330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E37C3A-412C-D5FC-CBE9-6019809EF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02" y="2817126"/>
            <a:ext cx="2857500" cy="1219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4D94BD-7AAE-8B4A-C274-81A4E8B60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02" y="4161395"/>
            <a:ext cx="8422219" cy="24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4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Russian </a:t>
            </a:r>
            <a:r>
              <a:rPr lang="it-IT" dirty="0" err="1"/>
              <a:t>disinformation</a:t>
            </a:r>
            <a:r>
              <a:rPr lang="it-IT" dirty="0"/>
              <a:t> (or </a:t>
            </a:r>
            <a:r>
              <a:rPr lang="it-IT" dirty="0" err="1"/>
              <a:t>not</a:t>
            </a:r>
            <a:r>
              <a:rPr lang="it-IT" dirty="0"/>
              <a:t>?)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83C8251-F972-D537-A140-DC5D0680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629400" cy="546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9CC89C-AE40-C5B0-2898-1A2B2451A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1857"/>
            <a:ext cx="1231900" cy="330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E37C3A-412C-D5FC-CBE9-6019809EF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02" y="2817126"/>
            <a:ext cx="2857500" cy="12192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6BDBF1-2D63-A3D6-4096-39BECB622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161395"/>
            <a:ext cx="9928219" cy="23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4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AB9622E-20B4-53E8-3FB9-7023C961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combatte la disinformazione?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6B35F99-60F1-B6D0-1D3F-B77BAACE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«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guerra per procura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» o «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un matrimonio di convenienza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» ?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 of service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come veicolo per imporre la disinformazione come contenuto della regolazione dei contenuti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Digital Services Act istituzionalizza questo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schema operativo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ha lo scopo di «aggirare» le garanzie costituzionali della libertà di espressione</a:t>
            </a:r>
          </a:p>
        </p:txBody>
      </p:sp>
    </p:spTree>
    <p:extLst>
      <p:ext uri="{BB962C8B-B14F-4D97-AF65-F5344CB8AC3E}">
        <p14:creationId xmlns:p14="http://schemas.microsoft.com/office/powerpoint/2010/main" val="403901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F6EC3A9-F5F5-F338-2C85-33A16851AA86}"/>
              </a:ext>
            </a:extLst>
          </p:cNvPr>
          <p:cNvSpPr/>
          <p:nvPr/>
        </p:nvSpPr>
        <p:spPr>
          <a:xfrm>
            <a:off x="631065" y="5589431"/>
            <a:ext cx="10393250" cy="231820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370467-06FC-B449-14A6-A41709086DD3}"/>
              </a:ext>
            </a:extLst>
          </p:cNvPr>
          <p:cNvSpPr/>
          <p:nvPr/>
        </p:nvSpPr>
        <p:spPr>
          <a:xfrm>
            <a:off x="631065" y="6004339"/>
            <a:ext cx="5136689" cy="231820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3F63CB3-B9A4-2080-8853-3147D7445BA2}"/>
              </a:ext>
            </a:extLst>
          </p:cNvPr>
          <p:cNvSpPr/>
          <p:nvPr/>
        </p:nvSpPr>
        <p:spPr>
          <a:xfrm>
            <a:off x="7793502" y="6004339"/>
            <a:ext cx="3080824" cy="231820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D63E721-6AD4-90D1-3D58-683DD85441A7}"/>
              </a:ext>
            </a:extLst>
          </p:cNvPr>
          <p:cNvGrpSpPr/>
          <p:nvPr/>
        </p:nvGrpSpPr>
        <p:grpSpPr>
          <a:xfrm>
            <a:off x="73138" y="759853"/>
            <a:ext cx="12045724" cy="5891214"/>
            <a:chOff x="73138" y="759853"/>
            <a:chExt cx="12045724" cy="589121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22EF7ED-26CC-F248-9D09-A13809F8A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38" y="759853"/>
              <a:ext cx="12045724" cy="5891214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E3FAF9D-784F-6F99-DA43-43DCD99BFC92}"/>
                </a:ext>
              </a:extLst>
            </p:cNvPr>
            <p:cNvSpPr/>
            <p:nvPr/>
          </p:nvSpPr>
          <p:spPr>
            <a:xfrm flipH="1">
              <a:off x="1674000" y="1250576"/>
              <a:ext cx="80682" cy="227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38430B35-5060-A4C8-FF02-82E8C9D1FE72}"/>
              </a:ext>
            </a:extLst>
          </p:cNvPr>
          <p:cNvSpPr/>
          <p:nvPr/>
        </p:nvSpPr>
        <p:spPr>
          <a:xfrm>
            <a:off x="631064" y="5589431"/>
            <a:ext cx="10393249" cy="236780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195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71086BDB-B2D2-4B05-AE45-CC144A73960C}"/>
              </a:ext>
            </a:extLst>
          </p:cNvPr>
          <p:cNvGrpSpPr/>
          <p:nvPr/>
        </p:nvGrpSpPr>
        <p:grpSpPr>
          <a:xfrm>
            <a:off x="214769" y="467630"/>
            <a:ext cx="11762462" cy="3899337"/>
            <a:chOff x="214769" y="1860331"/>
            <a:chExt cx="11762462" cy="389933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0E30F71-EE50-CBC7-119F-3BC6BDC03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769" y="1860331"/>
              <a:ext cx="11762462" cy="3899337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A4173A-46A7-7F3F-5059-348F9A44DE45}"/>
                </a:ext>
              </a:extLst>
            </p:cNvPr>
            <p:cNvSpPr/>
            <p:nvPr/>
          </p:nvSpPr>
          <p:spPr>
            <a:xfrm>
              <a:off x="746678" y="3694089"/>
              <a:ext cx="4624108" cy="236780"/>
            </a:xfrm>
            <a:prstGeom prst="rect">
              <a:avLst/>
            </a:prstGeom>
            <a:solidFill>
              <a:srgbClr val="FFFF00">
                <a:alpha val="2456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D676B45-AE52-EB44-7532-82D990E82994}"/>
                </a:ext>
              </a:extLst>
            </p:cNvPr>
            <p:cNvSpPr/>
            <p:nvPr/>
          </p:nvSpPr>
          <p:spPr>
            <a:xfrm>
              <a:off x="746678" y="3310610"/>
              <a:ext cx="3709708" cy="236780"/>
            </a:xfrm>
            <a:prstGeom prst="rect">
              <a:avLst/>
            </a:prstGeom>
            <a:solidFill>
              <a:srgbClr val="FFFF00">
                <a:alpha val="2456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62BF2AC9-01DD-1F13-9C05-BDDC4AB43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7" y="3429000"/>
            <a:ext cx="12094763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CF9FC5-B75D-5F04-6624-6E86CD1A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8" y="1420837"/>
            <a:ext cx="11947983" cy="50503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6AB2BAD-9C18-6BC5-74EC-9985299C912F}"/>
              </a:ext>
            </a:extLst>
          </p:cNvPr>
          <p:cNvSpPr/>
          <p:nvPr/>
        </p:nvSpPr>
        <p:spPr>
          <a:xfrm>
            <a:off x="591933" y="2385794"/>
            <a:ext cx="8678676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5976B6-5D17-DD14-C5E1-AB00777E5B46}"/>
              </a:ext>
            </a:extLst>
          </p:cNvPr>
          <p:cNvSpPr/>
          <p:nvPr/>
        </p:nvSpPr>
        <p:spPr>
          <a:xfrm>
            <a:off x="9270609" y="2385794"/>
            <a:ext cx="928468" cy="244864"/>
          </a:xfrm>
          <a:prstGeom prst="rect">
            <a:avLst/>
          </a:prstGeom>
          <a:solidFill>
            <a:srgbClr val="00B05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FF00"/>
              </a:highlight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2BFBDD5-31CE-4C24-49D1-59C8F35C6AB5}"/>
              </a:ext>
            </a:extLst>
          </p:cNvPr>
          <p:cNvSpPr/>
          <p:nvPr/>
        </p:nvSpPr>
        <p:spPr>
          <a:xfrm>
            <a:off x="5416062" y="3030564"/>
            <a:ext cx="1674055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DB21E47-C720-6E27-B4E6-1A30A057B978}"/>
              </a:ext>
            </a:extLst>
          </p:cNvPr>
          <p:cNvSpPr/>
          <p:nvPr/>
        </p:nvSpPr>
        <p:spPr>
          <a:xfrm>
            <a:off x="8525022" y="5474677"/>
            <a:ext cx="3404381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7429733-AAE3-012C-F197-A08259CC329B}"/>
              </a:ext>
            </a:extLst>
          </p:cNvPr>
          <p:cNvSpPr/>
          <p:nvPr/>
        </p:nvSpPr>
        <p:spPr>
          <a:xfrm>
            <a:off x="192346" y="5719541"/>
            <a:ext cx="11708922" cy="2873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7910058-9460-6FA9-B7AC-E43764CFC45A}"/>
              </a:ext>
            </a:extLst>
          </p:cNvPr>
          <p:cNvSpPr/>
          <p:nvPr/>
        </p:nvSpPr>
        <p:spPr>
          <a:xfrm>
            <a:off x="192346" y="6095339"/>
            <a:ext cx="4970497" cy="2873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94BE021-9380-3E1F-1313-A927A1EB5F96}"/>
              </a:ext>
            </a:extLst>
          </p:cNvPr>
          <p:cNvSpPr/>
          <p:nvPr/>
        </p:nvSpPr>
        <p:spPr>
          <a:xfrm>
            <a:off x="9141655" y="4078672"/>
            <a:ext cx="2787748" cy="371408"/>
          </a:xfrm>
          <a:prstGeom prst="rect">
            <a:avLst/>
          </a:prstGeom>
          <a:solidFill>
            <a:srgbClr val="00B05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044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FA44E-F6A0-2CD5-DB7C-1DD6B295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libertà di espressione è un «rischio»</a:t>
            </a:r>
            <a:br>
              <a:rPr lang="it-IT" sz="4000" dirty="0"/>
            </a:br>
            <a:r>
              <a:rPr lang="it-IT" sz="4000" dirty="0"/>
              <a:t>(secondo le Corti superiori europee)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1A27E-865A-C3CF-6980-8706A44B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u="none" strike="noStrike" dirty="0">
                <a:solidFill>
                  <a:srgbClr val="000000"/>
                </a:solidFill>
                <a:effectLst/>
                <a:latin typeface="+mn-lt"/>
              </a:rPr>
              <a:t>«The risk of </a:t>
            </a:r>
            <a:r>
              <a:rPr lang="it-IT" sz="2400" b="1" u="none" strike="noStrike" dirty="0" err="1">
                <a:solidFill>
                  <a:srgbClr val="000000"/>
                </a:solidFill>
                <a:effectLst/>
                <a:latin typeface="+mn-lt"/>
              </a:rPr>
              <a:t>harm</a:t>
            </a:r>
            <a:r>
              <a:rPr lang="it-IT" sz="2400" b="1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1" u="none" strike="noStrike" dirty="0" err="1">
                <a:solidFill>
                  <a:srgbClr val="000000"/>
                </a:solidFill>
                <a:effectLst/>
                <a:latin typeface="+mn-lt"/>
              </a:rPr>
              <a:t>posed</a:t>
            </a:r>
            <a:r>
              <a:rPr lang="it-IT" sz="2400" b="1" u="none" strike="noStrike" dirty="0">
                <a:solidFill>
                  <a:srgbClr val="000000"/>
                </a:solidFill>
                <a:effectLst/>
                <a:latin typeface="+mn-lt"/>
              </a:rPr>
              <a:t> by </a:t>
            </a:r>
            <a:r>
              <a:rPr lang="it-IT" sz="2400" b="1" u="none" strike="noStrike" dirty="0" err="1">
                <a:solidFill>
                  <a:srgbClr val="000000"/>
                </a:solidFill>
                <a:effectLst/>
                <a:latin typeface="+mn-lt"/>
              </a:rPr>
              <a:t>content</a:t>
            </a:r>
            <a:r>
              <a:rPr lang="it-IT" sz="2400" b="1" u="none" strike="noStrike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it-IT" sz="2400" b="1" u="none" strike="noStrike" dirty="0" err="1">
                <a:solidFill>
                  <a:srgbClr val="000000"/>
                </a:solidFill>
                <a:effectLst/>
                <a:latin typeface="+mn-lt"/>
              </a:rPr>
              <a:t>communications</a:t>
            </a:r>
            <a:r>
              <a:rPr lang="it-IT" sz="2400" b="1" u="none" strike="noStrike" dirty="0">
                <a:solidFill>
                  <a:srgbClr val="000000"/>
                </a:solidFill>
                <a:effectLst/>
                <a:latin typeface="+mn-lt"/>
              </a:rPr>
              <a:t> on the Internet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to the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exercise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enjoyment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of human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rights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freedoms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particularly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the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right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to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respect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for private life, </a:t>
            </a:r>
            <a:r>
              <a:rPr lang="it-IT" sz="2400" b="1" u="sng" strike="noStrike" dirty="0" err="1">
                <a:solidFill>
                  <a:srgbClr val="000000"/>
                </a:solidFill>
                <a:effectLst/>
                <a:latin typeface="+mn-lt"/>
              </a:rPr>
              <a:t>is</a:t>
            </a:r>
            <a:r>
              <a:rPr lang="it-IT" sz="2400" b="1" u="sng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1" u="sng" strike="noStrike" dirty="0" err="1">
                <a:solidFill>
                  <a:srgbClr val="000000"/>
                </a:solidFill>
                <a:effectLst/>
                <a:latin typeface="+mn-lt"/>
              </a:rPr>
              <a:t>certainly</a:t>
            </a:r>
            <a:r>
              <a:rPr lang="it-IT" sz="2400" b="1" u="sng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1" u="sng" strike="noStrike" dirty="0" err="1">
                <a:solidFill>
                  <a:srgbClr val="000000"/>
                </a:solidFill>
                <a:effectLst/>
                <a:latin typeface="+mn-lt"/>
              </a:rPr>
              <a:t>higher</a:t>
            </a:r>
            <a:r>
              <a:rPr lang="it-IT" sz="2400" b="1" u="sng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1" u="sng" strike="noStrike" dirty="0" err="1">
                <a:solidFill>
                  <a:srgbClr val="000000"/>
                </a:solidFill>
                <a:effectLst/>
                <a:latin typeface="+mn-lt"/>
              </a:rPr>
              <a:t>than</a:t>
            </a:r>
            <a:r>
              <a:rPr lang="it-IT" sz="2400" b="1" u="sng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1" u="sng" strike="noStrike" dirty="0" err="1">
                <a:solidFill>
                  <a:srgbClr val="000000"/>
                </a:solidFill>
                <a:effectLst/>
                <a:latin typeface="+mn-lt"/>
              </a:rPr>
              <a:t>that</a:t>
            </a:r>
            <a:r>
              <a:rPr lang="it-IT" sz="2400" b="1" u="sng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1" u="sng" strike="noStrike" dirty="0" err="1">
                <a:solidFill>
                  <a:srgbClr val="000000"/>
                </a:solidFill>
                <a:effectLst/>
                <a:latin typeface="+mn-lt"/>
              </a:rPr>
              <a:t>posed</a:t>
            </a:r>
            <a:r>
              <a:rPr lang="it-IT" sz="2400" b="1" u="sng" strike="noStrike" dirty="0">
                <a:solidFill>
                  <a:srgbClr val="000000"/>
                </a:solidFill>
                <a:effectLst/>
                <a:latin typeface="+mn-lt"/>
              </a:rPr>
              <a:t> by the press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Therefore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, the </a:t>
            </a:r>
            <a:r>
              <a:rPr lang="it-IT" sz="2400" b="1" u="sng" strike="noStrike" dirty="0">
                <a:solidFill>
                  <a:srgbClr val="FF0000"/>
                </a:solidFill>
                <a:effectLst/>
                <a:latin typeface="+mn-lt"/>
              </a:rPr>
              <a:t>policies</a:t>
            </a:r>
            <a:r>
              <a:rPr lang="it-IT" sz="2400" b="1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governing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reproduction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of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material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from the printed media and the Internet </a:t>
            </a:r>
            <a:r>
              <a:rPr lang="it-IT" sz="2400" b="1" u="sng" strike="noStrike" dirty="0" err="1">
                <a:solidFill>
                  <a:srgbClr val="FF0000"/>
                </a:solidFill>
                <a:effectLst/>
                <a:latin typeface="+mn-lt"/>
              </a:rPr>
              <a:t>may</a:t>
            </a:r>
            <a:r>
              <a:rPr lang="it-IT" sz="2400" b="1" u="sng" strike="noStrike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it-IT" sz="2400" b="1" u="sng" strike="noStrike" dirty="0" err="1">
                <a:solidFill>
                  <a:srgbClr val="FF0000"/>
                </a:solidFill>
                <a:effectLst/>
                <a:latin typeface="+mn-lt"/>
              </a:rPr>
              <a:t>differ</a:t>
            </a:r>
            <a:r>
              <a:rPr lang="it-IT" sz="2400" b="1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The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latter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undeniably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have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to be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adjusted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according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to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technology’s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specific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features in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order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to secure the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protection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and promotion of the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rights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freedoms</a:t>
            </a:r>
            <a:r>
              <a:rPr lang="it-IT" sz="2400" b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400" b="0" u="none" strike="noStrike" dirty="0" err="1">
                <a:solidFill>
                  <a:srgbClr val="000000"/>
                </a:solidFill>
                <a:effectLst/>
                <a:latin typeface="+mn-lt"/>
              </a:rPr>
              <a:t>concerned</a:t>
            </a:r>
            <a:r>
              <a:rPr lang="it-IT" sz="2400" dirty="0">
                <a:solidFill>
                  <a:srgbClr val="000000"/>
                </a:solidFill>
                <a:latin typeface="+mn-lt"/>
              </a:rPr>
              <a:t>»</a:t>
            </a:r>
            <a:br>
              <a:rPr lang="it-IT" sz="2400" dirty="0">
                <a:solidFill>
                  <a:srgbClr val="000000"/>
                </a:solidFill>
                <a:latin typeface="+mn-lt"/>
              </a:rPr>
            </a:br>
            <a:br>
              <a:rPr lang="it-IT" sz="2400" dirty="0">
                <a:solidFill>
                  <a:srgbClr val="000000"/>
                </a:solidFill>
                <a:latin typeface="+mn-lt"/>
              </a:rPr>
            </a:b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Editorial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Board of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PravoyeDelo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Shtekel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v Ukraine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(2011)</a:t>
            </a:r>
          </a:p>
          <a:p>
            <a:pPr marL="0" indent="0">
              <a:buNone/>
            </a:pPr>
            <a:endParaRPr lang="it-IT" sz="18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latin typeface="+mn-lt"/>
              </a:rPr>
              <a:t>Ma vedi anche: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Stoll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(2007);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Fredrik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Neij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and Peter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Sunde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Kolmisoppi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 (The Pirate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+mn-lt"/>
              </a:rPr>
              <a:t>Bay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) </a:t>
            </a:r>
            <a:r>
              <a:rPr lang="it-IT" sz="1800" b="0" u="none" strike="noStrike" dirty="0">
                <a:solidFill>
                  <a:srgbClr val="000000"/>
                </a:solidFill>
                <a:effectLst/>
                <a:latin typeface="+mn-lt"/>
              </a:rPr>
              <a:t>(2013); 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+mn-lt"/>
              </a:rPr>
              <a:t>Delfi vs Estonia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 (2015)</a:t>
            </a: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59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FA44E-F6A0-2CD5-DB7C-1DD6B295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Divergenza rispetto alla Corte suprema USA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1A27E-865A-C3CF-6980-8706A44BD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b="0" u="none" strike="noStrike" dirty="0">
                <a:solidFill>
                  <a:srgbClr val="000000"/>
                </a:solidFill>
                <a:effectLst/>
              </a:rPr>
              <a:t>Per la Corte suprema, il mezzo ‘internet’ «</a:t>
            </a:r>
            <a:r>
              <a:rPr lang="it-IT" sz="2400" b="0" i="1" u="none" strike="noStrike" dirty="0" err="1">
                <a:solidFill>
                  <a:srgbClr val="000000"/>
                </a:solidFill>
                <a:effectLst/>
              </a:rPr>
              <a:t>unlike</a:t>
            </a:r>
            <a:r>
              <a:rPr lang="it-IT" sz="2400" b="0" i="1" u="none" strike="noStrike" dirty="0">
                <a:solidFill>
                  <a:srgbClr val="000000"/>
                </a:solidFill>
                <a:effectLst/>
              </a:rPr>
              <a:t> radio, </a:t>
            </a:r>
            <a:r>
              <a:rPr lang="it-IT" sz="2400" b="1" i="1" u="none" strike="noStrike" dirty="0" err="1">
                <a:solidFill>
                  <a:srgbClr val="1155CC"/>
                </a:solidFill>
                <a:effectLst/>
              </a:rPr>
              <a:t>receives</a:t>
            </a:r>
            <a:r>
              <a:rPr lang="it-IT" sz="2400" b="1" i="1" u="none" strike="noStrike" dirty="0">
                <a:solidFill>
                  <a:srgbClr val="1155CC"/>
                </a:solidFill>
                <a:effectLst/>
              </a:rPr>
              <a:t> full First </a:t>
            </a:r>
            <a:r>
              <a:rPr lang="it-IT" sz="2400" b="1" i="1" u="none" strike="noStrike" dirty="0" err="1">
                <a:solidFill>
                  <a:srgbClr val="1155CC"/>
                </a:solidFill>
                <a:effectLst/>
              </a:rPr>
              <a:t>Amendment</a:t>
            </a:r>
            <a:r>
              <a:rPr lang="it-IT" sz="2400" b="1" i="1" u="none" strike="noStrike" dirty="0">
                <a:solidFill>
                  <a:srgbClr val="1155CC"/>
                </a:solidFill>
                <a:effectLst/>
              </a:rPr>
              <a:t> </a:t>
            </a:r>
            <a:r>
              <a:rPr lang="it-IT" sz="2400" b="1" i="1" u="none" strike="noStrike" dirty="0" err="1">
                <a:solidFill>
                  <a:srgbClr val="1155CC"/>
                </a:solidFill>
                <a:effectLst/>
              </a:rPr>
              <a:t>protection</a:t>
            </a:r>
            <a:r>
              <a:rPr lang="it-IT" sz="2400" dirty="0">
                <a:solidFill>
                  <a:srgbClr val="000000"/>
                </a:solidFill>
              </a:rPr>
              <a:t>»</a:t>
            </a:r>
          </a:p>
          <a:p>
            <a:pPr marL="0" indent="0">
              <a:buNone/>
            </a:pPr>
            <a:endParaRPr lang="it-IT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pertanto: «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record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demonstrates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Internet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continues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phenomenal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constitutional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tradition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 the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presume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governmental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speech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interfere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with the free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encouraging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society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outweighs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theoretical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unproven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benefit of </a:t>
            </a:r>
            <a:r>
              <a:rPr lang="it-IT" b="1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censorship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0" indent="0">
              <a:buNone/>
            </a:pPr>
            <a:r>
              <a:rPr lang="it-IT" b="0" i="1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Reno vs ACLU </a:t>
            </a:r>
            <a:r>
              <a:rPr lang="it-IT" b="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(1997)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7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12490-1122-62BF-5589-235040DD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«nega in radice, in modo irrimediabile»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BB9D5-83B4-04C8-BEBC-E282877D8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libertà di espressione </a:t>
            </a:r>
            <a:r>
              <a:rPr lang="it-IT" b="1" dirty="0"/>
              <a:t>può essere regolata </a:t>
            </a:r>
            <a:r>
              <a:rPr lang="it-IT" dirty="0"/>
              <a:t>e (quindi) limitata</a:t>
            </a:r>
          </a:p>
          <a:p>
            <a:pPr marL="0" indent="0">
              <a:buNone/>
            </a:pPr>
            <a:r>
              <a:rPr lang="it-IT" b="1" dirty="0"/>
              <a:t>ma</a:t>
            </a:r>
            <a:r>
              <a:rPr lang="it-IT" dirty="0"/>
              <a:t>…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Both"/>
            </a:pPr>
            <a:r>
              <a:rPr lang="it-IT" dirty="0"/>
              <a:t>ne va comunque preservato </a:t>
            </a:r>
            <a:r>
              <a:rPr lang="it-IT" u="sng" dirty="0"/>
              <a:t>un nucleo minimo</a:t>
            </a:r>
            <a:r>
              <a:rPr lang="it-IT" dirty="0"/>
              <a:t>, indefettibile</a:t>
            </a:r>
          </a:p>
          <a:p>
            <a:pPr marL="514350" indent="-514350">
              <a:buAutoNum type="arabicParenBoth"/>
            </a:pPr>
            <a:endParaRPr lang="it-IT" dirty="0"/>
          </a:p>
          <a:p>
            <a:pPr marL="514350" indent="-514350">
              <a:buAutoNum type="arabicParenBoth"/>
            </a:pPr>
            <a:r>
              <a:rPr lang="it-IT" dirty="0"/>
              <a:t>i diritti e gli interessi (generali) che giustificano questa limitazione sono un </a:t>
            </a:r>
            <a:r>
              <a:rPr lang="it-IT" b="1" i="1" dirty="0" err="1"/>
              <a:t>numerus</a:t>
            </a:r>
            <a:r>
              <a:rPr lang="it-IT" b="1" i="1" dirty="0"/>
              <a:t> </a:t>
            </a:r>
            <a:r>
              <a:rPr lang="it-IT" b="1" i="1" dirty="0" err="1"/>
              <a:t>clausus</a:t>
            </a:r>
            <a:r>
              <a:rPr lang="it-IT" b="1" i="1" dirty="0"/>
              <a:t> </a:t>
            </a:r>
            <a:r>
              <a:rPr lang="it-IT" dirty="0"/>
              <a:t>(non possono cioè essere assunti a piacimento)</a:t>
            </a:r>
          </a:p>
          <a:p>
            <a:pPr marL="514350" indent="-514350">
              <a:buAutoNum type="arabicParenBoth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966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2DDDA35-1DAB-EB0C-19B6-F974F345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20" y="4080667"/>
            <a:ext cx="6419200" cy="2433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57AA56-97E7-E853-E215-58B6DC26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31" y="1560751"/>
            <a:ext cx="3165369" cy="2363313"/>
          </a:xfrm>
          <a:prstGeom prst="rect">
            <a:avLst/>
          </a:prstGeom>
        </p:spPr>
      </p:pic>
      <p:pic>
        <p:nvPicPr>
          <p:cNvPr id="6148" name="Picture 4" descr="Immagine">
            <a:extLst>
              <a:ext uri="{FF2B5EF4-FFF2-40B4-BE49-F238E27FC236}">
                <a16:creationId xmlns:a16="http://schemas.microsoft.com/office/drawing/2014/main" id="{D61569A3-D5BB-EE92-755E-AD4E9F76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8" y="0"/>
            <a:ext cx="4784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55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magine">
            <a:extLst>
              <a:ext uri="{FF2B5EF4-FFF2-40B4-BE49-F238E27FC236}">
                <a16:creationId xmlns:a16="http://schemas.microsoft.com/office/drawing/2014/main" id="{54BFD277-BDA5-A93C-CE09-76A464FC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5" y="297180"/>
            <a:ext cx="4958077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magine">
            <a:extLst>
              <a:ext uri="{FF2B5EF4-FFF2-40B4-BE49-F238E27FC236}">
                <a16:creationId xmlns:a16="http://schemas.microsoft.com/office/drawing/2014/main" id="{465DC96E-CBC1-64B3-837D-FF3610C6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56" y="2484120"/>
            <a:ext cx="6708844" cy="41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56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AEBF8AF-A754-CFEC-7F5B-6626D947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8" y="1738249"/>
            <a:ext cx="4476750" cy="24806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9CFBE0-F0A0-15C3-D129-225B09DF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00" y="4218922"/>
            <a:ext cx="4376926" cy="12158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7432182-A698-B23D-E3B5-7E145A9D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888" y="5434735"/>
            <a:ext cx="4324350" cy="11721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B3EC824-16CF-54E3-22F4-57C52346C334}"/>
              </a:ext>
            </a:extLst>
          </p:cNvPr>
          <p:cNvSpPr/>
          <p:nvPr/>
        </p:nvSpPr>
        <p:spPr>
          <a:xfrm>
            <a:off x="8222450" y="4826828"/>
            <a:ext cx="1674055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BCDEE64-0C5A-35F4-1532-831E88DE5591}"/>
              </a:ext>
            </a:extLst>
          </p:cNvPr>
          <p:cNvSpPr/>
          <p:nvPr/>
        </p:nvSpPr>
        <p:spPr>
          <a:xfrm>
            <a:off x="7803350" y="6267362"/>
            <a:ext cx="1674055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E3796A-8119-2FD4-2167-3B66A1C06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688" y="665584"/>
            <a:ext cx="3990945" cy="8710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F5A24C9-C7E1-87EF-5620-9BFF1F448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04" y="2181466"/>
            <a:ext cx="6282771" cy="34680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BB45C53-E852-6151-1017-870072D6B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04" y="522436"/>
            <a:ext cx="6282771" cy="7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3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AEBF8AF-A754-CFEC-7F5B-6626D947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8" y="1738249"/>
            <a:ext cx="4476750" cy="24806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9CFBE0-F0A0-15C3-D129-225B09DFD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00" y="4218922"/>
            <a:ext cx="4376926" cy="12158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7432182-A698-B23D-E3B5-7E145A9D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888" y="5434735"/>
            <a:ext cx="4324350" cy="11721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B3EC824-16CF-54E3-22F4-57C52346C334}"/>
              </a:ext>
            </a:extLst>
          </p:cNvPr>
          <p:cNvSpPr/>
          <p:nvPr/>
        </p:nvSpPr>
        <p:spPr>
          <a:xfrm>
            <a:off x="8222450" y="4826828"/>
            <a:ext cx="1674055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BCDEE64-0C5A-35F4-1532-831E88DE5591}"/>
              </a:ext>
            </a:extLst>
          </p:cNvPr>
          <p:cNvSpPr/>
          <p:nvPr/>
        </p:nvSpPr>
        <p:spPr>
          <a:xfrm>
            <a:off x="7803350" y="6267362"/>
            <a:ext cx="1674055" cy="244864"/>
          </a:xfrm>
          <a:prstGeom prst="rect">
            <a:avLst/>
          </a:prstGeom>
          <a:solidFill>
            <a:srgbClr val="FFFF00">
              <a:alpha val="2456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E3796A-8119-2FD4-2167-3B66A1C06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688" y="665584"/>
            <a:ext cx="3990945" cy="8710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F5A24C9-C7E1-87EF-5620-9BFF1F448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04" y="2181466"/>
            <a:ext cx="6282771" cy="34680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BB45C53-E852-6151-1017-870072D6B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04" y="522436"/>
            <a:ext cx="6282771" cy="7273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7BD7B3-7FCC-7B40-7C4B-C95B36314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62" y="1249803"/>
            <a:ext cx="10013112" cy="50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33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95487B-7F1C-54A6-C532-9DC11962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575" y="668337"/>
            <a:ext cx="3732213" cy="119856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4400" dirty="0"/>
              <a:t>«</a:t>
            </a:r>
            <a:r>
              <a:rPr lang="it-IT" sz="4400" dirty="0" err="1"/>
              <a:t>misleading</a:t>
            </a:r>
            <a:r>
              <a:rPr lang="it-IT" sz="4400" dirty="0"/>
              <a:t>»</a:t>
            </a:r>
            <a:r>
              <a:rPr lang="it-IT" dirty="0"/>
              <a:t> </a:t>
            </a:r>
          </a:p>
          <a:p>
            <a:pPr algn="ctr"/>
            <a:r>
              <a:rPr lang="it-IT" sz="3600" dirty="0"/>
              <a:t>fuorviante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38BCCE-229B-21CC-72EE-0C153B63E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626" y="1885950"/>
            <a:ext cx="5432950" cy="430371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+mn-lt"/>
              </a:rPr>
              <a:t>La </a:t>
            </a:r>
            <a:r>
              <a:rPr lang="it-IT" b="1" dirty="0">
                <a:latin typeface="+mn-lt"/>
              </a:rPr>
              <a:t>caratteristica distintiva </a:t>
            </a:r>
            <a:r>
              <a:rPr lang="it-IT" dirty="0">
                <a:latin typeface="+mn-lt"/>
              </a:rPr>
              <a:t>del discorso «disinformativo» è </a:t>
            </a:r>
            <a:r>
              <a:rPr lang="it-IT" b="1" dirty="0">
                <a:latin typeface="+mn-lt"/>
              </a:rPr>
              <a:t>rivelatrice</a:t>
            </a:r>
          </a:p>
          <a:p>
            <a:pPr marL="0" indent="0">
              <a:buNone/>
            </a:pPr>
            <a:r>
              <a:rPr lang="it-IT" dirty="0">
                <a:latin typeface="+mn-lt"/>
              </a:rPr>
              <a:t>Infatti, </a:t>
            </a:r>
            <a:r>
              <a:rPr lang="it-IT" b="1" dirty="0">
                <a:latin typeface="+mn-lt"/>
              </a:rPr>
              <a:t>per essere «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sviati</a:t>
            </a:r>
            <a:r>
              <a:rPr lang="it-IT" b="1" dirty="0">
                <a:latin typeface="+mn-lt"/>
              </a:rPr>
              <a:t>»</a:t>
            </a:r>
            <a:r>
              <a:rPr lang="it-IT" dirty="0">
                <a:latin typeface="+mn-lt"/>
              </a:rPr>
              <a:t>, distolti dalla via (giusta), occorre che una </a:t>
            </a:r>
            <a:r>
              <a:rPr lang="it-IT" b="1" dirty="0">
                <a:latin typeface="+mn-lt"/>
              </a:rPr>
              <a:t>via giusta ci sia</a:t>
            </a:r>
            <a:r>
              <a:rPr lang="it-IT" dirty="0">
                <a:latin typeface="+mn-lt"/>
              </a:rPr>
              <a:t>, </a:t>
            </a:r>
            <a:r>
              <a:rPr lang="it-IT" b="1" dirty="0">
                <a:latin typeface="+mn-lt"/>
              </a:rPr>
              <a:t>ergo</a:t>
            </a:r>
            <a:r>
              <a:rPr lang="it-IT" dirty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+mn-lt"/>
              </a:rPr>
              <a:t>1) tu non puoi </a:t>
            </a:r>
            <a:r>
              <a:rPr lang="it-IT" b="1" dirty="0">
                <a:latin typeface="+mn-lt"/>
              </a:rPr>
              <a:t>scegliere</a:t>
            </a:r>
            <a:r>
              <a:rPr lang="it-IT" dirty="0">
                <a:latin typeface="+mn-lt"/>
              </a:rPr>
              <a:t> la via</a:t>
            </a:r>
          </a:p>
          <a:p>
            <a:pPr marL="0" indent="0">
              <a:buNone/>
            </a:pPr>
            <a:r>
              <a:rPr lang="it-IT" dirty="0">
                <a:latin typeface="+mn-lt"/>
              </a:rPr>
              <a:t>2) c’è 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qualcuno</a:t>
            </a:r>
            <a:r>
              <a:rPr lang="it-IT" dirty="0">
                <a:latin typeface="+mn-lt"/>
              </a:rPr>
              <a:t> </a:t>
            </a:r>
            <a:r>
              <a:rPr lang="it-IT" b="1" dirty="0">
                <a:latin typeface="+mn-lt"/>
              </a:rPr>
              <a:t>che sceglie la via per te</a:t>
            </a:r>
            <a:r>
              <a:rPr lang="it-IT" dirty="0">
                <a:latin typeface="+mn-lt"/>
              </a:rPr>
              <a:t>, e te la indica</a:t>
            </a:r>
          </a:p>
        </p:txBody>
      </p:sp>
      <p:sp>
        <p:nvSpPr>
          <p:cNvPr id="17" name="Segnaposto contenuto 5">
            <a:extLst>
              <a:ext uri="{FF2B5EF4-FFF2-40B4-BE49-F238E27FC236}">
                <a16:creationId xmlns:a16="http://schemas.microsoft.com/office/drawing/2014/main" id="{BF1E6678-B11D-AEC7-00F8-829381425664}"/>
              </a:ext>
            </a:extLst>
          </p:cNvPr>
          <p:cNvSpPr txBox="1">
            <a:spLocks/>
          </p:cNvSpPr>
          <p:nvPr/>
        </p:nvSpPr>
        <p:spPr>
          <a:xfrm>
            <a:off x="6194426" y="557677"/>
            <a:ext cx="5181600" cy="2030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dirty="0">
                <a:latin typeface="+mn-lt"/>
              </a:rPr>
              <a:t>Mettete qui un esempio a piacere, </a:t>
            </a:r>
            <a:br>
              <a:rPr lang="it-IT" dirty="0">
                <a:latin typeface="+mn-lt"/>
              </a:rPr>
            </a:br>
            <a:r>
              <a:rPr lang="it-IT" dirty="0">
                <a:latin typeface="+mn-lt"/>
              </a:rPr>
              <a:t>tra le ♾️ disponibili, di una notizia, un editoriale, un’infografica</a:t>
            </a:r>
          </a:p>
          <a:p>
            <a:pPr algn="ctr">
              <a:lnSpc>
                <a:spcPct val="100000"/>
              </a:lnSpc>
            </a:pPr>
            <a:r>
              <a:rPr lang="it-IT" dirty="0">
                <a:solidFill>
                  <a:srgbClr val="FF0000"/>
                </a:solidFill>
                <a:latin typeface="+mn-lt"/>
              </a:rPr>
              <a:t>ingannevole e/o fuorviante</a:t>
            </a:r>
          </a:p>
          <a:p>
            <a:pPr algn="ctr">
              <a:lnSpc>
                <a:spcPct val="100000"/>
              </a:lnSpc>
            </a:pPr>
            <a:r>
              <a:rPr lang="it-IT" dirty="0">
                <a:latin typeface="+mn-lt"/>
              </a:rPr>
              <a:t>pubblicate dai media mainstream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60ACD65-3617-9AE7-E323-EC8A90CC95B3}"/>
              </a:ext>
            </a:extLst>
          </p:cNvPr>
          <p:cNvSpPr/>
          <p:nvPr/>
        </p:nvSpPr>
        <p:spPr>
          <a:xfrm>
            <a:off x="6194427" y="2795751"/>
            <a:ext cx="5181599" cy="3815256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giù 18">
            <a:extLst>
              <a:ext uri="{FF2B5EF4-FFF2-40B4-BE49-F238E27FC236}">
                <a16:creationId xmlns:a16="http://schemas.microsoft.com/office/drawing/2014/main" id="{DA4000BA-0C3D-105A-45CF-E9B65037AC78}"/>
              </a:ext>
            </a:extLst>
          </p:cNvPr>
          <p:cNvSpPr/>
          <p:nvPr/>
        </p:nvSpPr>
        <p:spPr>
          <a:xfrm>
            <a:off x="8370229" y="2588455"/>
            <a:ext cx="829994" cy="1681091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249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5123B-5F30-B2FC-1828-87E0B2AC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662" y="563857"/>
            <a:ext cx="8656674" cy="1325563"/>
          </a:xfrm>
        </p:spPr>
        <p:txBody>
          <a:bodyPr/>
          <a:lstStyle/>
          <a:p>
            <a:pPr algn="ctr"/>
            <a:r>
              <a:rPr lang="it-IT" b="1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FB092-E071-3A69-E9C4-50601DD7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083" y="2087489"/>
            <a:ext cx="10307557" cy="42066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/>
              <a:t>La «lotta alla disinformazione»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/>
              <a:t>in effetti, </a:t>
            </a:r>
            <a:r>
              <a:rPr lang="it-IT" b="1" dirty="0"/>
              <a:t>non è una battaglia per la verità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dirty="0"/>
              <a:t>piuttosto, </a:t>
            </a:r>
            <a:br>
              <a:rPr lang="it-IT" dirty="0"/>
            </a:br>
            <a:r>
              <a:rPr lang="it-IT" dirty="0"/>
              <a:t>è la </a:t>
            </a:r>
            <a:r>
              <a:rPr lang="it-IT" b="1" dirty="0"/>
              <a:t>rivendicazione del monopolio della menzogna </a:t>
            </a:r>
            <a:br>
              <a:rPr lang="it-IT" dirty="0"/>
            </a:br>
            <a:r>
              <a:rPr lang="it-IT" dirty="0"/>
              <a:t>da veicolare mediante un sistema mediatico più controllabile</a:t>
            </a:r>
          </a:p>
        </p:txBody>
      </p:sp>
    </p:spTree>
    <p:extLst>
      <p:ext uri="{BB962C8B-B14F-4D97-AF65-F5344CB8AC3E}">
        <p14:creationId xmlns:p14="http://schemas.microsoft.com/office/powerpoint/2010/main" val="171868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12490-1122-62BF-5589-235040DD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0811540" cy="1325563"/>
          </a:xfrm>
        </p:spPr>
        <p:txBody>
          <a:bodyPr/>
          <a:lstStyle/>
          <a:p>
            <a:r>
              <a:rPr lang="it-IT" dirty="0"/>
              <a:t>Cosa intendiamo per libertà di espressione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BB9D5-83B4-04C8-BEBC-E282877D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4613"/>
            <a:ext cx="10515600" cy="408234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(1) </a:t>
            </a:r>
            <a:r>
              <a:rPr lang="it-IT" b="1" dirty="0"/>
              <a:t>Libertà (attiva)</a:t>
            </a:r>
            <a:r>
              <a:rPr lang="it-IT" dirty="0"/>
              <a:t>: quella di manifestare il pensiero, idee, raccontare la realtà, esprimere un’opinione, etc.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/>
              <a:t>Nota bene</a:t>
            </a:r>
          </a:p>
          <a:p>
            <a:pPr marL="0" indent="0">
              <a:buNone/>
            </a:pPr>
            <a:r>
              <a:rPr lang="it-IT" dirty="0"/>
              <a:t>(2) Libertà (passiva): di ricevere, di fruire del pensiero altrui</a:t>
            </a:r>
            <a:br>
              <a:rPr lang="it-IT" dirty="0"/>
            </a:br>
            <a:r>
              <a:rPr lang="it-IT" dirty="0"/>
              <a:t>(3) Libertà (riflessiva): di ricercare informazioni, idee, etc.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dipendono </a:t>
            </a:r>
            <a:r>
              <a:rPr lang="it-IT" dirty="0"/>
              <a:t>dalla (1). Sono un </a:t>
            </a:r>
            <a:r>
              <a:rPr lang="it-IT" i="1" dirty="0" err="1"/>
              <a:t>posterius</a:t>
            </a:r>
            <a:r>
              <a:rPr lang="it-IT" i="1" dirty="0"/>
              <a:t> </a:t>
            </a:r>
            <a:r>
              <a:rPr lang="it-IT" dirty="0"/>
              <a:t>logico e giuridico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Both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070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12490-1122-62BF-5589-235040DD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081154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Fisionomia dei limiti tradizionali e consolidati </a:t>
            </a:r>
            <a:br>
              <a:rPr lang="it-IT" dirty="0"/>
            </a:br>
            <a:r>
              <a:rPr lang="it-IT" dirty="0"/>
              <a:t>alla libertà di espressione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BB9D5-83B4-04C8-BEBC-E282877D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271"/>
            <a:ext cx="10515600" cy="47066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Both"/>
            </a:pPr>
            <a:r>
              <a:rPr lang="it-IT" sz="2400" dirty="0"/>
              <a:t>In generale, è sanzionato (solo) un</a:t>
            </a:r>
            <a:r>
              <a:rPr lang="it-IT" sz="2400" b="1" dirty="0"/>
              <a:t> discorso che lede effettivamente il bene protetto, non l’ipotesi/la possibilità di una lesione futura</a:t>
            </a:r>
          </a:p>
          <a:p>
            <a:pPr lvl="1"/>
            <a:r>
              <a:rPr lang="it-IT" sz="2000" dirty="0"/>
              <a:t>La diffamazione</a:t>
            </a:r>
          </a:p>
          <a:p>
            <a:pPr lvl="1"/>
            <a:r>
              <a:rPr lang="it-IT" sz="2000" dirty="0"/>
              <a:t>Il trattamento illecito di dati personali in sede di cronaca</a:t>
            </a:r>
          </a:p>
          <a:p>
            <a:pPr lvl="1"/>
            <a:r>
              <a:rPr lang="it-IT" sz="2000" dirty="0"/>
              <a:t>La responsabilità disciplinare dei magistrati o dei pubblici dipendenti</a:t>
            </a:r>
          </a:p>
          <a:p>
            <a:pPr marL="457200" lvl="1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400" dirty="0"/>
              <a:t>(2) Il caso dell’art. 656 c.p., che punisce </a:t>
            </a:r>
            <a:r>
              <a:rPr lang="it-IT" sz="2400" i="0" u="none" strike="noStrike" dirty="0">
                <a:solidFill>
                  <a:srgbClr val="000000"/>
                </a:solidFill>
                <a:effectLst/>
              </a:rPr>
              <a:t>“chiunque pubblica o diffonde  notizie false, esagerate o tendenziose, per le quali </a:t>
            </a:r>
            <a:r>
              <a:rPr lang="it-IT" sz="2400" b="1" i="0" u="none" strike="noStrike" dirty="0">
                <a:solidFill>
                  <a:srgbClr val="000000"/>
                </a:solidFill>
                <a:effectLst/>
              </a:rPr>
              <a:t>possa</a:t>
            </a:r>
            <a:r>
              <a:rPr lang="it-IT" sz="2400" i="0" u="none" strike="noStrike" dirty="0">
                <a:solidFill>
                  <a:srgbClr val="000000"/>
                </a:solidFill>
                <a:effectLst/>
              </a:rPr>
              <a:t> essere turbato l'ordine pubblico”</a:t>
            </a:r>
          </a:p>
          <a:p>
            <a:pPr lvl="1"/>
            <a:r>
              <a:rPr lang="it-IT" sz="2000" b="1" dirty="0">
                <a:solidFill>
                  <a:srgbClr val="000000"/>
                </a:solidFill>
              </a:rPr>
              <a:t>reato di pericolo </a:t>
            </a:r>
            <a:r>
              <a:rPr lang="it-IT" sz="2000" dirty="0">
                <a:solidFill>
                  <a:srgbClr val="000000"/>
                </a:solidFill>
              </a:rPr>
              <a:t>(funzione preventiva) -&gt; a tutela di quale interesse?</a:t>
            </a:r>
          </a:p>
          <a:p>
            <a:pPr lvl="1"/>
            <a:r>
              <a:rPr lang="it-IT" sz="2000" dirty="0">
                <a:solidFill>
                  <a:srgbClr val="000000"/>
                </a:solidFill>
              </a:rPr>
              <a:t>Interpretazione </a:t>
            </a:r>
            <a:r>
              <a:rPr lang="it-IT" sz="2000" dirty="0" err="1">
                <a:solidFill>
                  <a:srgbClr val="000000"/>
                </a:solidFill>
              </a:rPr>
              <a:t>adeguatrice</a:t>
            </a:r>
            <a:r>
              <a:rPr lang="it-IT" sz="2000" dirty="0">
                <a:solidFill>
                  <a:srgbClr val="000000"/>
                </a:solidFill>
              </a:rPr>
              <a:t> della Corte Cost.: la </a:t>
            </a:r>
            <a:r>
              <a:rPr lang="it-IT" sz="2000" b="1" dirty="0">
                <a:solidFill>
                  <a:srgbClr val="000000"/>
                </a:solidFill>
              </a:rPr>
              <a:t>narrazione di fatti veri </a:t>
            </a:r>
            <a:r>
              <a:rPr lang="it-IT" sz="2000" dirty="0">
                <a:solidFill>
                  <a:srgbClr val="000000"/>
                </a:solidFill>
              </a:rPr>
              <a:t>fatta in modo fuorviante, tendenzioso, con interpretazioni ideologicamente qualificate (seppure atte a turbare l’ordine pubblico) non integra la violazione della norma (perché questo sarebbe in irrimediabile contrasto con la tutela della libertà di espressione)</a:t>
            </a:r>
            <a:endParaRPr lang="it-IT" sz="20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605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12490-1122-62BF-5589-235040DD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0811540" cy="1325563"/>
          </a:xfrm>
        </p:spPr>
        <p:txBody>
          <a:bodyPr>
            <a:normAutofit/>
          </a:bodyPr>
          <a:lstStyle/>
          <a:p>
            <a:r>
              <a:rPr lang="it-IT" dirty="0"/>
              <a:t>Come si «commette» la disinformazione?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CBB9D5-83B4-04C8-BEBC-E282877D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271"/>
            <a:ext cx="10515600" cy="470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understood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verifiably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false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misleading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information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disseminated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gain or to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intentionally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deceive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public, and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cause public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harm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Public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harm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comprises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threats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democratic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political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policy-making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processes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public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such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protection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EU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citizens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 health, the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security.»</a:t>
            </a:r>
            <a:b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omunicazione della Commissione UE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Tackling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online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Approach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(COM/2018/236)</a:t>
            </a:r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EAF592-1AE9-2308-298D-701D4471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11" y="3583965"/>
            <a:ext cx="7772400" cy="2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064E8-5CE0-3B8F-7794-02D6CA7DB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7AF2A-E3CA-3FF7-2733-611FCD1D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0811540" cy="1325563"/>
          </a:xfrm>
        </p:spPr>
        <p:txBody>
          <a:bodyPr>
            <a:normAutofit/>
          </a:bodyPr>
          <a:lstStyle/>
          <a:p>
            <a:r>
              <a:rPr lang="it-IT" dirty="0"/>
              <a:t>Come si «commette» la disinformazione?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54F3BC-F311-E81E-4545-163035FEB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271"/>
            <a:ext cx="10515600" cy="470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understood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verifiably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false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misleading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information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disseminated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gain or to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intentionally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deceive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public, and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cause public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harm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Public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harm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comprises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threats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democratic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political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policy-making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processes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public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such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protection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EU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citizens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 health, the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security.»</a:t>
            </a:r>
            <a:b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omunicazione della Commissione UE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Tackling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online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Approach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(COM/2018/236)</a:t>
            </a:r>
            <a:endParaRPr lang="it-IT" sz="1600" dirty="0">
              <a:effectLst/>
            </a:endParaRP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67453F-81EC-4939-ADBF-97A49A3D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111" y="3583965"/>
            <a:ext cx="7772400" cy="264592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8BD1201-3539-D529-305E-2507582FA0F7}"/>
              </a:ext>
            </a:extLst>
          </p:cNvPr>
          <p:cNvSpPr/>
          <p:nvPr/>
        </p:nvSpPr>
        <p:spPr>
          <a:xfrm>
            <a:off x="3062177" y="3583965"/>
            <a:ext cx="2020186" cy="2774305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63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FADD2-D256-D691-7212-3608F2508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C3DE7-3B38-DA47-F2F1-D9441762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0811540" cy="1325563"/>
          </a:xfrm>
        </p:spPr>
        <p:txBody>
          <a:bodyPr>
            <a:normAutofit/>
          </a:bodyPr>
          <a:lstStyle/>
          <a:p>
            <a:r>
              <a:rPr lang="it-IT" dirty="0"/>
              <a:t>Come si «commette» la disinformazione?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D3233-A8F9-0399-64A1-89CC3318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271"/>
            <a:ext cx="10515600" cy="470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0000"/>
                </a:solidFill>
                <a:latin typeface="Arial" panose="020B0604020202020204" pitchFamily="34" charset="0"/>
              </a:rPr>
              <a:t>Nota bene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: Nello 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Strengthened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Code of Practice 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del 2022 la nozione di disinformazione è confermata, ma con qualche aggiornamento che ne rende più ampio il campo di applicazione: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[for the]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Code of Practice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include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information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influence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operations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foreign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interference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the information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space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→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misinformation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«false or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misleading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content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shared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without</a:t>
            </a:r>
            <a:r>
              <a:rPr lang="it-IT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harmful</a:t>
            </a:r>
            <a:r>
              <a:rPr lang="it-IT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intent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though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effects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be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still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harmful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e.g.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people share false information with friends and family in good faith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  <a:endParaRPr lang="it-IT" sz="1600" dirty="0">
              <a:effectLst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D02AEA9-1939-4040-8220-96B5FB439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043" y="3842657"/>
            <a:ext cx="7772400" cy="28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12490-1122-62BF-5589-235040DD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60" y="365125"/>
            <a:ext cx="10811540" cy="1325563"/>
          </a:xfrm>
        </p:spPr>
        <p:txBody>
          <a:bodyPr>
            <a:normAutofit/>
          </a:bodyPr>
          <a:lstStyle/>
          <a:p>
            <a:r>
              <a:rPr lang="it-IT" dirty="0"/>
              <a:t>Quali sono i «beni protetti»?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7AB5C8-2EB1-81C7-D424-D89AB02B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201635"/>
            <a:ext cx="4572000" cy="26289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CFB185-90E5-AC4B-D34D-FA499B46C93F}"/>
              </a:ext>
            </a:extLst>
          </p:cNvPr>
          <p:cNvSpPr txBox="1"/>
          <p:nvPr/>
        </p:nvSpPr>
        <p:spPr>
          <a:xfrm>
            <a:off x="542260" y="1761495"/>
            <a:ext cx="2966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 </a:t>
            </a:r>
            <a:r>
              <a:rPr lang="it-IT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harm</a:t>
            </a:r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comprises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»: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5E3A-AC39-D778-0BB6-3494B33A1676}"/>
              </a:ext>
            </a:extLst>
          </p:cNvPr>
          <p:cNvSpPr txBox="1"/>
          <p:nvPr/>
        </p:nvSpPr>
        <p:spPr>
          <a:xfrm>
            <a:off x="5553739" y="2201635"/>
            <a:ext cx="64423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1.  Ogni persona ha diritto alla libertà d’espressione. Tale diritto include la libertà d’opinione e la libertà di ricevere o di comunicare informazioni o idee senza ingerenza alcuna da parte delle autorità pubbliche e senza considerazione di frontiera. Il presente articolo noti impedisce che gli Stati sottopongano a un regime di autorizzazione le imprese di radiodiffusione, di cinema o di televisione.</a:t>
            </a:r>
          </a:p>
          <a:p>
            <a:r>
              <a:rPr lang="it-IT" dirty="0"/>
              <a:t>2.  L’esercizio di queste libertà, comportando doveri e responsabilità, può essere sottoposto a determinate formalità, condizioni, restrizioni o sanzioni previste dalla legge e costituenti misure necessarie in una società democratica, per la </a:t>
            </a:r>
            <a:r>
              <a:rPr lang="it-IT" b="1" dirty="0">
                <a:solidFill>
                  <a:schemeClr val="accent1"/>
                </a:solidFill>
              </a:rPr>
              <a:t>sicurezza nazionale</a:t>
            </a:r>
            <a:r>
              <a:rPr lang="it-IT" dirty="0"/>
              <a:t>, l’</a:t>
            </a:r>
            <a:r>
              <a:rPr lang="it-IT" b="1" dirty="0">
                <a:solidFill>
                  <a:schemeClr val="accent1"/>
                </a:solidFill>
              </a:rPr>
              <a:t>integrità territoriale</a:t>
            </a:r>
            <a:r>
              <a:rPr lang="it-IT" dirty="0"/>
              <a:t> o l’</a:t>
            </a:r>
            <a:r>
              <a:rPr lang="it-IT" b="1" dirty="0">
                <a:solidFill>
                  <a:schemeClr val="accent1"/>
                </a:solidFill>
              </a:rPr>
              <a:t>ordine pubblico</a:t>
            </a:r>
            <a:r>
              <a:rPr lang="it-IT" dirty="0"/>
              <a:t>, la </a:t>
            </a:r>
            <a:r>
              <a:rPr lang="it-IT" b="1" dirty="0"/>
              <a:t>prevenzione dei reati</a:t>
            </a:r>
            <a:r>
              <a:rPr lang="it-IT" dirty="0"/>
              <a:t>, la </a:t>
            </a:r>
            <a:r>
              <a:rPr lang="it-IT" b="1" dirty="0">
                <a:solidFill>
                  <a:schemeClr val="accent1"/>
                </a:solidFill>
              </a:rPr>
              <a:t>protezione della salute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e della </a:t>
            </a:r>
            <a:r>
              <a:rPr lang="it-IT" b="1" dirty="0"/>
              <a:t>morale</a:t>
            </a:r>
            <a:r>
              <a:rPr lang="it-IT" dirty="0"/>
              <a:t>, la </a:t>
            </a:r>
            <a:r>
              <a:rPr lang="it-IT" b="1" dirty="0"/>
              <a:t>protezione della reputazione</a:t>
            </a:r>
            <a:r>
              <a:rPr lang="it-IT" dirty="0"/>
              <a:t> </a:t>
            </a:r>
            <a:r>
              <a:rPr lang="it-IT" b="1" dirty="0"/>
              <a:t>o dei diritti altrui</a:t>
            </a:r>
            <a:r>
              <a:rPr lang="it-IT" dirty="0"/>
              <a:t>, o per </a:t>
            </a:r>
            <a:r>
              <a:rPr lang="it-IT" b="1" dirty="0"/>
              <a:t>impedire la divulgazione di informazioni confidenziali</a:t>
            </a:r>
            <a:r>
              <a:rPr lang="it-IT" dirty="0"/>
              <a:t> o per </a:t>
            </a:r>
            <a:r>
              <a:rPr lang="it-IT" b="1" dirty="0"/>
              <a:t>garantire l’autorità e la imparzialità del potere giudiziario</a:t>
            </a:r>
            <a:r>
              <a:rPr lang="it-IT" dirty="0"/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9942F5E-8A15-3E54-5EC2-BA56F8A4FF54}"/>
              </a:ext>
            </a:extLst>
          </p:cNvPr>
          <p:cNvSpPr txBox="1"/>
          <p:nvPr/>
        </p:nvSpPr>
        <p:spPr>
          <a:xfrm>
            <a:off x="5553739" y="1761495"/>
            <a:ext cx="2645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10 Carta CEDU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490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1927</Words>
  <Application>Microsoft Macintosh PowerPoint</Application>
  <PresentationFormat>Widescreen</PresentationFormat>
  <Paragraphs>120</Paragraphs>
  <Slides>35</Slides>
  <Notes>8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 Unicode MS</vt:lpstr>
      <vt:lpstr>Arial</vt:lpstr>
      <vt:lpstr>Calibri</vt:lpstr>
      <vt:lpstr>Tema di Office</vt:lpstr>
      <vt:lpstr>Presentazione standard di PowerPoint</vt:lpstr>
      <vt:lpstr>tesi</vt:lpstr>
      <vt:lpstr>«nega in radice, in modo irrimediabile»</vt:lpstr>
      <vt:lpstr>Cosa intendiamo per libertà di espressione</vt:lpstr>
      <vt:lpstr>Fisionomia dei limiti tradizionali e consolidati  alla libertà di espressione</vt:lpstr>
      <vt:lpstr>Come si «commette» la disinformazione?</vt:lpstr>
      <vt:lpstr>Come si «commette» la disinformazione?</vt:lpstr>
      <vt:lpstr>Come si «commette» la disinformazione?</vt:lpstr>
      <vt:lpstr>Quali sono i «beni protetti»?</vt:lpstr>
      <vt:lpstr>Qualcosa è cambiato…</vt:lpstr>
      <vt:lpstr>quale un nucleo minimo (?)</vt:lpstr>
      <vt:lpstr>quale un nucleo minimo (?)</vt:lpstr>
      <vt:lpstr>quale un nucleo minimo (?)</vt:lpstr>
      <vt:lpstr>Presentazione standard di PowerPoint</vt:lpstr>
      <vt:lpstr>«the lab-leak hoax»</vt:lpstr>
      <vt:lpstr>the lab-leak hoax</vt:lpstr>
      <vt:lpstr>the lab-leak hoax</vt:lpstr>
      <vt:lpstr>the lab-leak hoax</vt:lpstr>
      <vt:lpstr>the lab-leak hoax</vt:lpstr>
      <vt:lpstr>the lab-leak hoax hypotesis</vt:lpstr>
      <vt:lpstr>the lab-leak hoax hypotesis</vt:lpstr>
      <vt:lpstr>the lab-leak hoax hypotesis</vt:lpstr>
      <vt:lpstr>Russian disinformation (or not?)</vt:lpstr>
      <vt:lpstr>Chi combatte la disinformazione?</vt:lpstr>
      <vt:lpstr>Presentazione standard di PowerPoint</vt:lpstr>
      <vt:lpstr>Presentazione standard di PowerPoint</vt:lpstr>
      <vt:lpstr>Presentazione standard di PowerPoint</vt:lpstr>
      <vt:lpstr>La libertà di espressione è un «rischio» (secondo le Corti superiori europee)</vt:lpstr>
      <vt:lpstr>Divergenza rispetto alla Corte suprema USA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Benedetto Ponti</dc:creator>
  <cp:lastModifiedBy>Benedetto Ponti</cp:lastModifiedBy>
  <cp:revision>13</cp:revision>
  <cp:lastPrinted>2024-10-26T18:13:01Z</cp:lastPrinted>
  <dcterms:created xsi:type="dcterms:W3CDTF">2024-09-29T08:24:42Z</dcterms:created>
  <dcterms:modified xsi:type="dcterms:W3CDTF">2024-10-26T22:07:13Z</dcterms:modified>
</cp:coreProperties>
</file>